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1.xml" ContentType="application/vnd.openxmlformats-officedocument.presentationml.tag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mackie\Downloads\Traffic%20Data%20Raw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mackie\Downloads\Traffic%20Data%20Raw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mackie\Downloads\Traffic%20Data%20Raw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mackie\Downloads\Traffic%20Data%20Raw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mackie\Downloads\Traffic%20Data%20Raw_v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mackie\Downloads\Traffic%20Data%20Raw_v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[Traffic Data Raw.xlsx]Sheet4!PivotTable13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Collision </a:t>
            </a:r>
            <a:r>
              <a:rPr lang="en-US" dirty="0" smtClean="0"/>
              <a:t>Type (2005-2015)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Sheet4!$B$3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Sheet4!$A$4:$A$12</c:f>
              <c:strCache>
                <c:ptCount val="9"/>
                <c:pt idx="0">
                  <c:v>Not Stated</c:v>
                </c:pt>
                <c:pt idx="1">
                  <c:v>Other Object</c:v>
                </c:pt>
                <c:pt idx="2">
                  <c:v>Motor Vehicle on Other Roadway</c:v>
                </c:pt>
                <c:pt idx="3">
                  <c:v>Fixed Object</c:v>
                </c:pt>
                <c:pt idx="4">
                  <c:v>Non-Collision</c:v>
                </c:pt>
                <c:pt idx="5">
                  <c:v>Parked Motor Vehicle</c:v>
                </c:pt>
                <c:pt idx="6">
                  <c:v>Pedestrian</c:v>
                </c:pt>
                <c:pt idx="7">
                  <c:v>Bicycle</c:v>
                </c:pt>
                <c:pt idx="8">
                  <c:v>Other Motor Vehicle</c:v>
                </c:pt>
              </c:strCache>
            </c:strRef>
          </c:cat>
          <c:val>
            <c:numRef>
              <c:f>Sheet4!$B$4:$B$12</c:f>
              <c:numCache>
                <c:formatCode>General</c:formatCode>
                <c:ptCount val="9"/>
                <c:pt idx="0">
                  <c:v>5</c:v>
                </c:pt>
                <c:pt idx="1">
                  <c:v>6</c:v>
                </c:pt>
                <c:pt idx="2">
                  <c:v>13</c:v>
                </c:pt>
                <c:pt idx="3">
                  <c:v>19</c:v>
                </c:pt>
                <c:pt idx="4">
                  <c:v>25</c:v>
                </c:pt>
                <c:pt idx="5">
                  <c:v>33</c:v>
                </c:pt>
                <c:pt idx="6">
                  <c:v>161</c:v>
                </c:pt>
                <c:pt idx="7">
                  <c:v>227</c:v>
                </c:pt>
                <c:pt idx="8">
                  <c:v>480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49332840"/>
        <c:axId val="949321864"/>
      </c:barChart>
      <c:catAx>
        <c:axId val="949332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9321864"/>
        <c:crosses val="autoZero"/>
        <c:auto val="1"/>
        <c:lblAlgn val="ctr"/>
        <c:lblOffset val="100"/>
        <c:noMultiLvlLbl val="0"/>
      </c:catAx>
      <c:valAx>
        <c:axId val="949321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9332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[Traffic Data Raw.xlsx]Sheet5!PivotTable23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Pedestrian Location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Sheet5!$B$3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Sheet5!$A$4:$A$8</c:f>
              <c:strCache>
                <c:ptCount val="5"/>
                <c:pt idx="0">
                  <c:v>Not Stated</c:v>
                </c:pt>
                <c:pt idx="1">
                  <c:v>Not in Road</c:v>
                </c:pt>
                <c:pt idx="2">
                  <c:v>In Road, Including Shoulder</c:v>
                </c:pt>
                <c:pt idx="3">
                  <c:v>Crossing Not in Crosswalk</c:v>
                </c:pt>
                <c:pt idx="4">
                  <c:v>Crossing in Crosswalk at Intersection</c:v>
                </c:pt>
              </c:strCache>
            </c:strRef>
          </c:cat>
          <c:val>
            <c:numRef>
              <c:f>Sheet5!$B$4:$B$8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16</c:v>
                </c:pt>
                <c:pt idx="3">
                  <c:v>25</c:v>
                </c:pt>
                <c:pt idx="4">
                  <c:v>118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49322256"/>
        <c:axId val="949320296"/>
      </c:barChart>
      <c:catAx>
        <c:axId val="949322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9320296"/>
        <c:crosses val="autoZero"/>
        <c:auto val="1"/>
        <c:lblAlgn val="ctr"/>
        <c:lblOffset val="100"/>
        <c:noMultiLvlLbl val="0"/>
      </c:catAx>
      <c:valAx>
        <c:axId val="949320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932225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[Traffic Data Raw.xlsx]Sheet7!PivotTable28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Collisions by Year (2005-2015)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Sheet7!$B$3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Sheet7!$A$4:$A$14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Sheet7!$B$4:$B$14</c:f>
              <c:numCache>
                <c:formatCode>General</c:formatCode>
                <c:ptCount val="11"/>
                <c:pt idx="0">
                  <c:v>84</c:v>
                </c:pt>
                <c:pt idx="1">
                  <c:v>79</c:v>
                </c:pt>
                <c:pt idx="2">
                  <c:v>84</c:v>
                </c:pt>
                <c:pt idx="3">
                  <c:v>92</c:v>
                </c:pt>
                <c:pt idx="4">
                  <c:v>98</c:v>
                </c:pt>
                <c:pt idx="5">
                  <c:v>98</c:v>
                </c:pt>
                <c:pt idx="6">
                  <c:v>92</c:v>
                </c:pt>
                <c:pt idx="7">
                  <c:v>104</c:v>
                </c:pt>
                <c:pt idx="8">
                  <c:v>89</c:v>
                </c:pt>
                <c:pt idx="9">
                  <c:v>79</c:v>
                </c:pt>
                <c:pt idx="10">
                  <c:v>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4615128"/>
        <c:axId val="844615912"/>
      </c:lineChart>
      <c:catAx>
        <c:axId val="844615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4615912"/>
        <c:crosses val="autoZero"/>
        <c:auto val="1"/>
        <c:lblAlgn val="ctr"/>
        <c:lblOffset val="100"/>
        <c:noMultiLvlLbl val="0"/>
      </c:catAx>
      <c:valAx>
        <c:axId val="844615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4615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[Traffic Data Raw.xlsx]Sheet3!PivotTable10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Collision Severity (2005-2015)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Sheet3!$B$3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5B9BD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>
                    <a:noFill/>
                  </a14:hiddenLine>
                </a:ext>
              </a:extLst>
            </c:spPr>
          </c:dPt>
          <c:dPt>
            <c:idx val="1"/>
            <c:bubble3D val="0"/>
            <c:spPr>
              <a:solidFill>
                <a:srgbClr val="ED7D3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>
                    <a:noFill/>
                  </a14:hiddenLine>
                </a:ext>
              </a:extLst>
            </c:spPr>
          </c:dPt>
          <c:dPt>
            <c:idx val="2"/>
            <c:bubble3D val="0"/>
            <c:spPr>
              <a:solidFill>
                <a:srgbClr val="A5A5A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>
                    <a:noFill/>
                  </a14:hiddenLine>
                </a:ext>
              </a:extLst>
            </c:spPr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>
                    <a:noFill/>
                  </a14:hiddenLine>
                </a:ext>
              </a:extLst>
            </c:spPr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lt"/>
                    <a:cs typeface="+mn-lt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Sheet3!$A$4:$A$7</c:f>
              <c:strCache>
                <c:ptCount val="4"/>
                <c:pt idx="0">
                  <c:v>Fatal</c:v>
                </c:pt>
                <c:pt idx="1">
                  <c:v>Injury (Severe)</c:v>
                </c:pt>
                <c:pt idx="2">
                  <c:v>Injury (Other Visible)</c:v>
                </c:pt>
                <c:pt idx="3">
                  <c:v>Injury (Complaint of Pain)</c:v>
                </c:pt>
              </c:strCache>
            </c:strRef>
          </c:cat>
          <c:val>
            <c:numRef>
              <c:f>Sheet3!$B$4:$B$7</c:f>
              <c:numCache>
                <c:formatCode>General</c:formatCode>
                <c:ptCount val="4"/>
                <c:pt idx="0">
                  <c:v>7</c:v>
                </c:pt>
                <c:pt idx="1">
                  <c:v>64</c:v>
                </c:pt>
                <c:pt idx="2">
                  <c:v>277</c:v>
                </c:pt>
                <c:pt idx="3">
                  <c:v>621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  <c14:dropZonesVisible val="1"/>
      </c14:pivotOptions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[Traffic Data Raw_v2.xlsx]Street Corners!PivotTable4</c:name>
    <c:fmtId val="5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'Street Corners'!$H$3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16*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14**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'Street Corners'!$G$4:$G$15</c:f>
              <c:strCache>
                <c:ptCount val="11"/>
                <c:pt idx="0">
                  <c:v>MASONIC AVE | FELL ST</c:v>
                </c:pt>
                <c:pt idx="1">
                  <c:v>DIVISADERO ST | HAYES ST</c:v>
                </c:pt>
                <c:pt idx="2">
                  <c:v>MASONIC AVE | HAYES ST</c:v>
                </c:pt>
                <c:pt idx="3">
                  <c:v>MASONIC AVE | OAK ST</c:v>
                </c:pt>
                <c:pt idx="4">
                  <c:v>OAK ST | DIVISADERO ST</c:v>
                </c:pt>
                <c:pt idx="5">
                  <c:v>DIVISADERO ST | FULTON ST</c:v>
                </c:pt>
                <c:pt idx="6">
                  <c:v>DIVISADERO ST | FELL ST</c:v>
                </c:pt>
                <c:pt idx="7">
                  <c:v>DIVISADERO ST | OAK ST</c:v>
                </c:pt>
                <c:pt idx="8">
                  <c:v>FELL ST | MASONIC AV</c:v>
                </c:pt>
                <c:pt idx="9">
                  <c:v>OAK ST | MASONIC AV</c:v>
                </c:pt>
                <c:pt idx="10">
                  <c:v>FELL ST | DIVISADERO ST</c:v>
                </c:pt>
              </c:strCache>
            </c:strRef>
          </c:cat>
          <c:val>
            <c:numRef>
              <c:f>'Street Corners'!$H$4:$H$15</c:f>
              <c:numCache>
                <c:formatCode>General</c:formatCode>
                <c:ptCount val="11"/>
                <c:pt idx="0">
                  <c:v>20</c:v>
                </c:pt>
                <c:pt idx="1">
                  <c:v>16</c:v>
                </c:pt>
                <c:pt idx="2">
                  <c:v>15</c:v>
                </c:pt>
                <c:pt idx="3">
                  <c:v>14</c:v>
                </c:pt>
                <c:pt idx="4">
                  <c:v>14</c:v>
                </c:pt>
                <c:pt idx="5">
                  <c:v>13</c:v>
                </c:pt>
                <c:pt idx="6">
                  <c:v>12</c:v>
                </c:pt>
                <c:pt idx="7">
                  <c:v>12</c:v>
                </c:pt>
                <c:pt idx="8">
                  <c:v>12</c:v>
                </c:pt>
                <c:pt idx="9">
                  <c:v>10</c:v>
                </c:pt>
                <c:pt idx="10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52843688"/>
        <c:axId val="852847608"/>
      </c:barChart>
      <c:catAx>
        <c:axId val="852843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2847608"/>
        <c:crosses val="autoZero"/>
        <c:auto val="1"/>
        <c:lblAlgn val="ctr"/>
        <c:lblOffset val="100"/>
        <c:noMultiLvlLbl val="0"/>
      </c:catAx>
      <c:valAx>
        <c:axId val="852847608"/>
        <c:scaling>
          <c:orientation val="minMax"/>
          <c:max val="2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2843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[Traffic Data Raw_v2.xlsx]Street Corners!PivotTable5</c:name>
    <c:fmtId val="16"/>
  </c:pivotSource>
  <c:chart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6.3283745225308802E-2"/>
          <c:y val="8.7340280736855E-2"/>
          <c:w val="0.91209701445138736"/>
          <c:h val="0.83554067053978132"/>
        </c:manualLayout>
      </c:layout>
      <c:lineChart>
        <c:grouping val="standard"/>
        <c:varyColors val="0"/>
        <c:ser>
          <c:idx val="0"/>
          <c:order val="0"/>
          <c:tx>
            <c:strRef>
              <c:f>'Street Corners'!$H$23:$H$24</c:f>
              <c:strCache>
                <c:ptCount val="1"/>
                <c:pt idx="0">
                  <c:v>FELL ST | BAKER 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'Street Corners'!$G$25:$G$36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'Street Corners'!$H$25:$H$36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'Street Corners'!$I$23:$I$24</c:f>
              <c:strCache>
                <c:ptCount val="1"/>
                <c:pt idx="0">
                  <c:v>MASONIC AVE | FELL ST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'Street Corners'!$G$25:$G$36</c:f>
              <c:strCach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strCache>
            </c:strRef>
          </c:cat>
          <c:val>
            <c:numRef>
              <c:f>'Street Corners'!$I$25:$I$36</c:f>
              <c:numCache>
                <c:formatCode>General</c:formatCode>
                <c:ptCount val="11"/>
                <c:pt idx="0">
                  <c:v>3</c:v>
                </c:pt>
                <c:pt idx="1">
                  <c:v>4</c:v>
                </c:pt>
                <c:pt idx="2">
                  <c:v>12</c:v>
                </c:pt>
                <c:pt idx="3">
                  <c:v>7</c:v>
                </c:pt>
                <c:pt idx="4">
                  <c:v>8</c:v>
                </c:pt>
                <c:pt idx="5">
                  <c:v>3</c:v>
                </c:pt>
                <c:pt idx="6">
                  <c:v>11</c:v>
                </c:pt>
                <c:pt idx="7">
                  <c:v>6</c:v>
                </c:pt>
                <c:pt idx="8">
                  <c:v>6</c:v>
                </c:pt>
                <c:pt idx="9">
                  <c:v>7</c:v>
                </c:pt>
                <c:pt idx="10">
                  <c:v>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52844080"/>
        <c:axId val="852852312"/>
      </c:lineChart>
      <c:catAx>
        <c:axId val="852844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2852312"/>
        <c:crosses val="autoZero"/>
        <c:auto val="1"/>
        <c:lblAlgn val="ctr"/>
        <c:lblOffset val="100"/>
        <c:noMultiLvlLbl val="0"/>
      </c:catAx>
      <c:valAx>
        <c:axId val="852852312"/>
        <c:scaling>
          <c:orientation val="minMax"/>
          <c:max val="12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2844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273182046151923"/>
          <c:y val="0.17422509066872124"/>
          <c:w val="0.15841835604270946"/>
          <c:h val="0.2277781133097912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D9CE8-BCC0-4A3C-A492-EDF6528D417E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D9483-D3A7-4D1F-9542-123CA6FD7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48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D9483-D3A7-4D1F-9542-123CA6FD7B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69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41A0-3C01-492B-A334-F6DBE69F989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3D83-A929-4483-A486-31A2E640C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5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41A0-3C01-492B-A334-F6DBE69F989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3D83-A929-4483-A486-31A2E640C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5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41A0-3C01-492B-A334-F6DBE69F989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3D83-A929-4483-A486-31A2E640C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0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41A0-3C01-492B-A334-F6DBE69F989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3D83-A929-4483-A486-31A2E640C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4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41A0-3C01-492B-A334-F6DBE69F989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3D83-A929-4483-A486-31A2E640C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41A0-3C01-492B-A334-F6DBE69F989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3D83-A929-4483-A486-31A2E640C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3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41A0-3C01-492B-A334-F6DBE69F989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3D83-A929-4483-A486-31A2E640C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41A0-3C01-492B-A334-F6DBE69F989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3D83-A929-4483-A486-31A2E640C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2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41A0-3C01-492B-A334-F6DBE69F989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3D83-A929-4483-A486-31A2E640C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2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41A0-3C01-492B-A334-F6DBE69F989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3D83-A929-4483-A486-31A2E640C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9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B41A0-3C01-492B-A334-F6DBE69F989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3D83-A929-4483-A486-31A2E640C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9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B41A0-3C01-492B-A334-F6DBE69F989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D3D83-A929-4483-A486-31A2E640C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0010109"/>
              </p:ext>
            </p:extLst>
          </p:nvPr>
        </p:nvGraphicFramePr>
        <p:xfrm>
          <a:off x="5889171" y="342901"/>
          <a:ext cx="5981361" cy="3151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0890377"/>
              </p:ext>
            </p:extLst>
          </p:nvPr>
        </p:nvGraphicFramePr>
        <p:xfrm>
          <a:off x="108857" y="3771900"/>
          <a:ext cx="566057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2542008"/>
              </p:ext>
            </p:extLst>
          </p:nvPr>
        </p:nvGraphicFramePr>
        <p:xfrm>
          <a:off x="353568" y="342901"/>
          <a:ext cx="5415860" cy="3151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830602"/>
              </p:ext>
            </p:extLst>
          </p:nvPr>
        </p:nvGraphicFramePr>
        <p:xfrm>
          <a:off x="6697884" y="3694367"/>
          <a:ext cx="5343525" cy="3146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9430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5954489"/>
              </p:ext>
            </p:extLst>
          </p:nvPr>
        </p:nvGraphicFramePr>
        <p:xfrm>
          <a:off x="1495778" y="333633"/>
          <a:ext cx="9663885" cy="3230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2235356"/>
              </p:ext>
            </p:extLst>
          </p:nvPr>
        </p:nvGraphicFramePr>
        <p:xfrm>
          <a:off x="1224379" y="3303215"/>
          <a:ext cx="10206681" cy="2996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67810" y="812930"/>
            <a:ext cx="2693773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*4 collisions included pedestrians</a:t>
            </a:r>
          </a:p>
          <a:p>
            <a:pPr algn="r">
              <a:lnSpc>
                <a:spcPct val="80000"/>
              </a:lnSpc>
            </a:pP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**7 collisions included pedestrians</a:t>
            </a: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6265" y="6556701"/>
            <a:ext cx="4338349" cy="24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aseline="30000" dirty="0" smtClean="0">
                <a:sym typeface="Wingdings 2" panose="05020102010507070707" pitchFamily="18" charset="2"/>
              </a:rPr>
              <a:t></a:t>
            </a:r>
            <a:r>
              <a:rPr lang="en-US" sz="1200" baseline="30000" dirty="0">
                <a:sym typeface="Wingdings 2" panose="05020102010507070707" pitchFamily="18" charset="2"/>
              </a:rPr>
              <a:t> </a:t>
            </a:r>
            <a:r>
              <a:rPr lang="en-US" sz="1200" dirty="0" smtClean="0"/>
              <a:t>Intersections defined as areas within 15ft of secondary street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146934" y="210069"/>
            <a:ext cx="3898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NOPA’s Most Dangerous Intersections</a:t>
            </a:r>
            <a:r>
              <a:rPr lang="en-US" sz="1600" baseline="30000" dirty="0" smtClean="0">
                <a:sym typeface="Wingdings 2" panose="05020102010507070707" pitchFamily="18" charset="2"/>
              </a:rPr>
              <a:t></a:t>
            </a:r>
            <a:endParaRPr lang="en-US" sz="1600" baseline="30000" dirty="0"/>
          </a:p>
        </p:txBody>
      </p:sp>
    </p:spTree>
    <p:extLst>
      <p:ext uri="{BB962C8B-B14F-4D97-AF65-F5344CB8AC3E}">
        <p14:creationId xmlns:p14="http://schemas.microsoft.com/office/powerpoint/2010/main" val="158391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48</Words>
  <Application>Microsoft Office PowerPoint</Application>
  <PresentationFormat>Widescreen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 2</vt:lpstr>
      <vt:lpstr>Office Theme</vt:lpstr>
      <vt:lpstr>PowerPoint Presentation</vt:lpstr>
      <vt:lpstr>PowerPoint Presentation</vt:lpstr>
    </vt:vector>
  </TitlesOfParts>
  <Company>Deloitte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Mackie, Julian</dc:creator>
  <cp:lastModifiedBy>Mackie, Julian</cp:lastModifiedBy>
  <cp:revision>12</cp:revision>
  <dcterms:created xsi:type="dcterms:W3CDTF">2017-06-14T16:28:46Z</dcterms:created>
  <dcterms:modified xsi:type="dcterms:W3CDTF">2017-06-15T05:59:04Z</dcterms:modified>
</cp:coreProperties>
</file>